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65" r:id="rId2"/>
    <p:sldId id="267" r:id="rId3"/>
    <p:sldId id="271" r:id="rId4"/>
    <p:sldId id="270" r:id="rId5"/>
    <p:sldId id="268" r:id="rId6"/>
    <p:sldId id="269" r:id="rId7"/>
    <p:sldId id="266" r:id="rId8"/>
    <p:sldId id="272" r:id="rId9"/>
    <p:sldId id="275" r:id="rId10"/>
    <p:sldId id="276" r:id="rId11"/>
    <p:sldId id="27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14" autoAdjust="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FC4A6-6CBB-44D3-8436-655064CF2EB7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295C7-1BA2-47DC-8CA6-DE961B0F7E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22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5FBCC9E-59C1-40EC-97C1-B102EB0C2709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77436B5-44DD-48ED-961D-F3EF9CBD3A9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uzCLFjbiYGQ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11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9.jpeg"/><Relationship Id="rId9" Type="http://schemas.openxmlformats.org/officeDocument/2006/relationships/hyperlink" Target="https://www.youtube.com/watch?v=N0wh5h1-0W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15089" y="250578"/>
            <a:ext cx="38747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400" b="1" dirty="0"/>
              <a:t>Кои са </a:t>
            </a:r>
            <a:r>
              <a:rPr lang="en-US" sz="2400" b="1" dirty="0"/>
              <a:t>Mobility Friends?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751" y="1053129"/>
            <a:ext cx="6030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bg-BG" altLang="bg-BG" sz="1600" dirty="0"/>
              <a:t>Асоциация, </a:t>
            </a:r>
            <a:r>
              <a:rPr lang="ru-RU" altLang="bg-BG" sz="1600" dirty="0" err="1"/>
              <a:t>занимаваща</a:t>
            </a:r>
            <a:r>
              <a:rPr lang="ru-RU" altLang="bg-BG" sz="1600" dirty="0"/>
              <a:t> се с </a:t>
            </a:r>
            <a:r>
              <a:rPr lang="ru-RU" altLang="bg-BG" sz="1600" dirty="0" err="1"/>
              <a:t>програми</a:t>
            </a:r>
            <a:r>
              <a:rPr lang="ru-RU" altLang="bg-BG" sz="1600" dirty="0"/>
              <a:t> за </a:t>
            </a:r>
            <a:r>
              <a:rPr lang="ru-RU" altLang="bg-BG" sz="1600" dirty="0" err="1"/>
              <a:t>мобилност</a:t>
            </a:r>
            <a:r>
              <a:rPr lang="ru-RU" altLang="bg-BG" sz="1600" dirty="0"/>
              <a:t> от </a:t>
            </a:r>
            <a:endParaRPr lang="en-US" altLang="bg-BG" sz="1600" dirty="0"/>
          </a:p>
          <a:p>
            <a:r>
              <a:rPr lang="en-US" altLang="bg-BG" sz="1600" dirty="0"/>
              <a:t>    </a:t>
            </a:r>
            <a:r>
              <a:rPr lang="ru-RU" altLang="bg-BG" sz="1600" dirty="0"/>
              <a:t>м. май 2012г.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3274" y="1641864"/>
            <a:ext cx="65914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altLang="bg-BG" sz="1600" dirty="0" err="1"/>
              <a:t>Със</a:t>
            </a:r>
            <a:r>
              <a:rPr lang="ru-RU" altLang="bg-BG" sz="1600" dirty="0"/>
              <a:t> своя опит и </a:t>
            </a:r>
            <a:r>
              <a:rPr lang="ru-RU" altLang="bg-BG" sz="1600" dirty="0" err="1"/>
              <a:t>повече</a:t>
            </a:r>
            <a:r>
              <a:rPr lang="ru-RU" altLang="bg-BG" sz="1600" dirty="0"/>
              <a:t> от 13</a:t>
            </a:r>
            <a:r>
              <a:rPr lang="en-US" altLang="bg-BG" sz="1600" dirty="0"/>
              <a:t> </a:t>
            </a:r>
            <a:r>
              <a:rPr lang="ru-RU" altLang="bg-BG" sz="1600" dirty="0"/>
              <a:t>000 </a:t>
            </a:r>
            <a:r>
              <a:rPr lang="ru-RU" altLang="bg-BG" sz="1600" dirty="0" err="1"/>
              <a:t>участници</a:t>
            </a:r>
            <a:r>
              <a:rPr lang="ru-RU" altLang="bg-BG" sz="1600" dirty="0"/>
              <a:t> от над 30 </a:t>
            </a:r>
            <a:r>
              <a:rPr lang="ru-RU" altLang="bg-BG" sz="1600" dirty="0" err="1"/>
              <a:t>държави</a:t>
            </a:r>
            <a:r>
              <a:rPr lang="ru-RU" altLang="bg-BG" sz="1600" dirty="0"/>
              <a:t>, </a:t>
            </a:r>
            <a:r>
              <a:rPr lang="ru-RU" altLang="bg-BG" sz="1600" dirty="0" err="1"/>
              <a:t>тя</a:t>
            </a:r>
            <a:r>
              <a:rPr lang="ru-RU" altLang="bg-BG" sz="1600" dirty="0"/>
              <a:t> е </a:t>
            </a:r>
            <a:r>
              <a:rPr lang="ru-RU" altLang="bg-BG" sz="1600" dirty="0" err="1"/>
              <a:t>най-голямата</a:t>
            </a:r>
            <a:r>
              <a:rPr lang="ru-RU" altLang="bg-BG" sz="1600" dirty="0"/>
              <a:t> хостинг организация за европейски проекти в Португалия.</a:t>
            </a:r>
            <a:endParaRPr lang="bg-BG" altLang="bg-BG" sz="1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960" y="217477"/>
            <a:ext cx="2928449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727" y="265113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600" dirty="0" err="1"/>
              <a:t>Разполага</a:t>
            </a:r>
            <a:r>
              <a:rPr lang="ru-RU" sz="1600" dirty="0"/>
              <a:t> с </a:t>
            </a:r>
            <a:r>
              <a:rPr lang="ru-RU" sz="1600" dirty="0" err="1"/>
              <a:t>международен</a:t>
            </a:r>
            <a:r>
              <a:rPr lang="ru-RU" sz="1600" dirty="0"/>
              <a:t> </a:t>
            </a:r>
            <a:r>
              <a:rPr lang="ru-RU" sz="1600" dirty="0" err="1"/>
              <a:t>екип</a:t>
            </a:r>
            <a:r>
              <a:rPr lang="ru-RU" sz="1600" dirty="0"/>
              <a:t> от </a:t>
            </a:r>
            <a:r>
              <a:rPr lang="ru-RU" sz="1600" dirty="0" err="1"/>
              <a:t>млади</a:t>
            </a:r>
            <a:r>
              <a:rPr lang="ru-RU" sz="1600" dirty="0"/>
              <a:t> </a:t>
            </a:r>
            <a:r>
              <a:rPr lang="ru-RU" sz="1600" dirty="0" err="1"/>
              <a:t>предприемачи</a:t>
            </a:r>
            <a:r>
              <a:rPr lang="ru-RU" sz="1600" dirty="0"/>
              <a:t>, с богат опит в </a:t>
            </a:r>
            <a:r>
              <a:rPr lang="ru-RU" sz="1600" dirty="0" err="1"/>
              <a:t>организирането</a:t>
            </a:r>
            <a:r>
              <a:rPr lang="ru-RU" sz="1600" dirty="0"/>
              <a:t> на работни посещения, </a:t>
            </a:r>
            <a:r>
              <a:rPr lang="ru-RU" sz="1600" dirty="0" err="1"/>
              <a:t>обучителни</a:t>
            </a:r>
            <a:r>
              <a:rPr lang="ru-RU" sz="1600" dirty="0"/>
              <a:t> и  </a:t>
            </a:r>
            <a:r>
              <a:rPr lang="ru-RU" sz="1600" dirty="0" err="1"/>
              <a:t>езикови</a:t>
            </a:r>
            <a:r>
              <a:rPr lang="ru-RU" sz="1600" dirty="0"/>
              <a:t> </a:t>
            </a:r>
            <a:r>
              <a:rPr lang="ru-RU" sz="1600" dirty="0" err="1"/>
              <a:t>курсове</a:t>
            </a:r>
            <a:r>
              <a:rPr lang="ru-RU" sz="1600" dirty="0"/>
              <a:t>, </a:t>
            </a:r>
            <a:r>
              <a:rPr lang="ru-RU" sz="1600" dirty="0" err="1"/>
              <a:t>учебни</a:t>
            </a:r>
            <a:r>
              <a:rPr lang="ru-RU" sz="1600" dirty="0"/>
              <a:t> и </a:t>
            </a:r>
            <a:r>
              <a:rPr lang="ru-RU" sz="1600" dirty="0" err="1"/>
              <a:t>културни</a:t>
            </a:r>
            <a:r>
              <a:rPr lang="ru-RU" sz="1600" dirty="0"/>
              <a:t> посещения, </a:t>
            </a:r>
            <a:r>
              <a:rPr lang="ru-RU" sz="1600" dirty="0" err="1"/>
              <a:t>кръгли</a:t>
            </a:r>
            <a:r>
              <a:rPr lang="ru-RU" sz="1600" dirty="0"/>
              <a:t> </a:t>
            </a:r>
            <a:r>
              <a:rPr lang="ru-RU" sz="1600" dirty="0" err="1"/>
              <a:t>маси</a:t>
            </a:r>
            <a:r>
              <a:rPr lang="ru-RU" sz="1600" dirty="0"/>
              <a:t>, </a:t>
            </a:r>
            <a:r>
              <a:rPr lang="ru-RU" sz="1600" dirty="0" err="1"/>
              <a:t>семинари</a:t>
            </a:r>
            <a:r>
              <a:rPr lang="ru-RU" sz="1600" dirty="0"/>
              <a:t> и др.</a:t>
            </a:r>
            <a:endParaRPr lang="en-US" sz="1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0244">
            <a:off x="208590" y="3896701"/>
            <a:ext cx="3652586" cy="2442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9289">
            <a:off x="3320743" y="5032029"/>
            <a:ext cx="2904562" cy="1612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6090">
            <a:off x="5669870" y="3597672"/>
            <a:ext cx="3227851" cy="2420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566F8D-97C5-45AD-962E-F4E91BE53B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836" y="3193057"/>
            <a:ext cx="1377311" cy="168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98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7B5198-D012-45F7-B7D3-5FC5EB058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344" y="1125537"/>
            <a:ext cx="81941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bg-BG" dirty="0"/>
              <a:t>В края на програмата се осигуряват сертификати за всички участници в стажа, издадени от Междукултурната асоциация </a:t>
            </a:r>
            <a:r>
              <a:rPr lang="ru-RU" altLang="bg-BG" i="1" dirty="0"/>
              <a:t>„Mobility friends”. </a:t>
            </a:r>
            <a:endParaRPr lang="bg-BG" altLang="bg-BG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17E28A2A-6A4E-42D6-856D-F0E4A045F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2173677"/>
            <a:ext cx="1295953" cy="1720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D06987-440B-455F-9B68-B75CBF9A4333}"/>
              </a:ext>
            </a:extLst>
          </p:cNvPr>
          <p:cNvSpPr txBox="1"/>
          <p:nvPr/>
        </p:nvSpPr>
        <p:spPr>
          <a:xfrm>
            <a:off x="467544" y="260648"/>
            <a:ext cx="4392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b="1" dirty="0"/>
              <a:t>Сертифициране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08ECA8-97EC-4C9E-8B62-BC4F0DC253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89488"/>
            <a:ext cx="3828523" cy="2162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BF1458-1A7A-4C68-8F2E-1667D8887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067" y="4293096"/>
            <a:ext cx="3580490" cy="2457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92835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71" y="-30468"/>
            <a:ext cx="5088940" cy="3675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777089" y="4270849"/>
            <a:ext cx="78154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bg-BG" altLang="bg-BG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Благодарим за </a:t>
            </a:r>
          </a:p>
          <a:p>
            <a:pPr algn="ctr">
              <a:defRPr/>
            </a:pPr>
            <a:r>
              <a:rPr lang="bg-BG" altLang="bg-BG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вниманието!</a:t>
            </a:r>
            <a:endParaRPr lang="bg-BG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149" y="305157"/>
            <a:ext cx="3739601" cy="3123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F99CA6-E97F-4775-A276-B399B6A6AB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088965"/>
            <a:ext cx="1377311" cy="168720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26B25C3-2645-41B4-A57A-869932AEBBD0}"/>
              </a:ext>
            </a:extLst>
          </p:cNvPr>
          <p:cNvSpPr/>
          <p:nvPr/>
        </p:nvSpPr>
        <p:spPr>
          <a:xfrm>
            <a:off x="3113713" y="5873716"/>
            <a:ext cx="3142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b="1" dirty="0">
                <a:solidFill>
                  <a:schemeClr val="bg2">
                    <a:lumMod val="25000"/>
                  </a:schemeClr>
                </a:solidFill>
              </a:rPr>
              <a:t>https://mobilityfriends.org/</a:t>
            </a:r>
          </a:p>
        </p:txBody>
      </p:sp>
    </p:spTree>
    <p:extLst>
      <p:ext uri="{BB962C8B-B14F-4D97-AF65-F5344CB8AC3E}">
        <p14:creationId xmlns:p14="http://schemas.microsoft.com/office/powerpoint/2010/main" val="1846151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888" y="160544"/>
            <a:ext cx="1728192" cy="648072"/>
          </a:xfrm>
        </p:spPr>
        <p:txBody>
          <a:bodyPr/>
          <a:lstStyle/>
          <a:p>
            <a:pPr marL="0" indent="0">
              <a:buNone/>
            </a:pPr>
            <a:r>
              <a:rPr lang="bg-BG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Кампусът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499" y="2463260"/>
            <a:ext cx="6161501" cy="4338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107504" y="717122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Кампусът на Mobility friends е разположен в близост до центъра на град Барселуш (на 4мин път с кола), центъра на град Брага (15мин път с кола), до Атлантическия океан (15мин път с кола) и до летище Порто (30мин път с кола). </a:t>
            </a:r>
            <a:r>
              <a:rPr lang="bg-BG" sz="1600" dirty="0"/>
              <a:t>Кампусът заема площ от над 16000 кв. м с общ капацитет от 120 души.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107504" y="1785225"/>
            <a:ext cx="652239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Разполага с: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6 къщи, 10 бунгала и 2</a:t>
            </a:r>
            <a:r>
              <a:rPr lang="en-US" sz="1600" dirty="0"/>
              <a:t>6</a:t>
            </a:r>
            <a:r>
              <a:rPr lang="bg-BG" sz="1600" dirty="0"/>
              <a:t> двойни и тройни стаи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Административна област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Учебни зали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Открит фитнес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Плувен басейн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Волейболно игрище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Футболно игрище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Мини голф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 err="1"/>
              <a:t>Барбекю</a:t>
            </a:r>
            <a:r>
              <a:rPr lang="bg-BG" sz="1600" dirty="0"/>
              <a:t> зона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Зала за забавления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/>
              <a:t>   билярд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/>
              <a:t>   тенис на маса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/>
              <a:t>   </a:t>
            </a:r>
            <a:r>
              <a:rPr lang="bg-BG" sz="1600" dirty="0" err="1"/>
              <a:t>джага</a:t>
            </a:r>
            <a:endParaRPr lang="bg-BG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/>
              <a:t>   дискотека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Кухня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Столова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Зони за отдих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Перално помещение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600" dirty="0"/>
              <a:t>Денонощна охрана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67102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455">
            <a:off x="2722335" y="3300030"/>
            <a:ext cx="3851354" cy="2468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4143">
            <a:off x="5352512" y="4668681"/>
            <a:ext cx="3688556" cy="2005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892">
            <a:off x="1125324" y="1045237"/>
            <a:ext cx="3447495" cy="2585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558">
            <a:off x="4608881" y="1381847"/>
            <a:ext cx="4047868" cy="2252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8422">
            <a:off x="213570" y="3412131"/>
            <a:ext cx="2484912" cy="3313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395536" y="201949"/>
            <a:ext cx="72728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bg-BG" sz="1600" dirty="0"/>
              <a:t>Видео визитка на </a:t>
            </a:r>
            <a:r>
              <a:rPr lang="en-US" sz="1600" dirty="0"/>
              <a:t>Mobility Friends </a:t>
            </a:r>
            <a:r>
              <a:rPr lang="bg-BG" sz="1600" dirty="0">
                <a:sym typeface="Wingdings" panose="05000000000000000000" pitchFamily="2" charset="2"/>
              </a:rPr>
              <a:t></a:t>
            </a:r>
            <a:endParaRPr lang="bg-BG" sz="1600" dirty="0"/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bg-BG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64AD4C-2864-4874-828F-B29F9E1925A0}"/>
              </a:ext>
            </a:extLst>
          </p:cNvPr>
          <p:cNvSpPr/>
          <p:nvPr/>
        </p:nvSpPr>
        <p:spPr>
          <a:xfrm>
            <a:off x="4283968" y="49275"/>
            <a:ext cx="42277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8"/>
              </a:rPr>
              <a:t>https://www.youtube.com/watch?v=uzCLFjbiYGQ</a:t>
            </a:r>
            <a:endParaRPr lang="en-US" sz="1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95BEBE-7541-4E10-A7F8-87AC15D2F43F}"/>
              </a:ext>
            </a:extLst>
          </p:cNvPr>
          <p:cNvSpPr/>
          <p:nvPr/>
        </p:nvSpPr>
        <p:spPr>
          <a:xfrm>
            <a:off x="4298774" y="357052"/>
            <a:ext cx="4572000" cy="307777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r>
              <a:rPr lang="en-US" sz="1400" dirty="0">
                <a:noFill/>
                <a:hlinkClick r:id="rId9"/>
              </a:rPr>
              <a:t>https://www.youtube.com/watch?v=N0wh5h1-0WA</a:t>
            </a:r>
            <a:endParaRPr lang="en-US" sz="1400" dirty="0">
              <a:noFill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AD3584-EA37-4850-A3C8-2FF0FAE9CDD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21" y="27464"/>
            <a:ext cx="538102" cy="65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639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16" y="44624"/>
            <a:ext cx="3614380" cy="620688"/>
          </a:xfrm>
        </p:spPr>
        <p:txBody>
          <a:bodyPr/>
          <a:lstStyle/>
          <a:p>
            <a:pPr marL="0" indent="0">
              <a:buNone/>
            </a:pPr>
            <a:r>
              <a:rPr lang="bg-BG" sz="24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Спалните помещения</a:t>
            </a:r>
            <a:r>
              <a:rPr lang="en-US" sz="24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207296" y="585439"/>
            <a:ext cx="76770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/>
              <a:t>Спални</a:t>
            </a:r>
            <a:r>
              <a:rPr lang="bg-BG" sz="1600" dirty="0"/>
              <a:t>те</a:t>
            </a:r>
            <a:r>
              <a:rPr lang="ru-RU" sz="1600" dirty="0"/>
              <a:t> помещения </a:t>
            </a:r>
            <a:r>
              <a:rPr lang="ru-RU" sz="1600" dirty="0" err="1"/>
              <a:t>разполагат</a:t>
            </a:r>
            <a:r>
              <a:rPr lang="ru-RU" sz="1600" dirty="0"/>
              <a:t> </a:t>
            </a:r>
            <a:r>
              <a:rPr lang="ru-RU" sz="1600" dirty="0" err="1"/>
              <a:t>със</a:t>
            </a:r>
            <a:r>
              <a:rPr lang="ru-RU" sz="1600" dirty="0"/>
              <a:t> самостоятелен </a:t>
            </a:r>
            <a:r>
              <a:rPr lang="ru-RU" sz="1600" dirty="0" err="1"/>
              <a:t>санитарен</a:t>
            </a:r>
            <a:r>
              <a:rPr lang="ru-RU" sz="1600" dirty="0"/>
              <a:t> </a:t>
            </a:r>
            <a:r>
              <a:rPr lang="ru-RU" sz="1600" dirty="0" err="1"/>
              <a:t>възел</a:t>
            </a:r>
            <a:r>
              <a:rPr lang="ru-RU" sz="1600" dirty="0"/>
              <a:t>, </a:t>
            </a:r>
            <a:r>
              <a:rPr lang="ru-RU" sz="1600" dirty="0" err="1"/>
              <a:t>климатична</a:t>
            </a:r>
            <a:r>
              <a:rPr lang="ru-RU" sz="1600" dirty="0"/>
              <a:t> </a:t>
            </a:r>
            <a:r>
              <a:rPr lang="ru-RU" sz="1600" dirty="0" err="1"/>
              <a:t>инсталация</a:t>
            </a:r>
            <a:r>
              <a:rPr lang="ru-RU" sz="1600" dirty="0"/>
              <a:t>, </a:t>
            </a:r>
            <a:r>
              <a:rPr lang="en-US" sz="1600" dirty="0" err="1"/>
              <a:t>Wi-fi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6371">
            <a:off x="2866448" y="1584731"/>
            <a:ext cx="4441386" cy="24840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1907">
            <a:off x="4459340" y="4383669"/>
            <a:ext cx="4027691" cy="22562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4559">
            <a:off x="268995" y="1472764"/>
            <a:ext cx="2841439" cy="37885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727" y="1170214"/>
            <a:ext cx="2510913" cy="33478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1190">
            <a:off x="788554" y="4654143"/>
            <a:ext cx="3690320" cy="1931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194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4624"/>
            <a:ext cx="2304256" cy="476672"/>
          </a:xfrm>
        </p:spPr>
        <p:txBody>
          <a:bodyPr/>
          <a:lstStyle/>
          <a:p>
            <a:pPr marL="0" indent="0">
              <a:buNone/>
            </a:pPr>
            <a:r>
              <a:rPr lang="bg-BG" sz="24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Изхранване</a:t>
            </a:r>
            <a:r>
              <a:rPr lang="en-US" sz="24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808616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Mobility Friends </a:t>
            </a:r>
            <a:r>
              <a:rPr lang="bg-BG" sz="1600" dirty="0"/>
              <a:t>осигурява разнообразна и приготвена на място закуска, обяд и вечеря на територията на </a:t>
            </a:r>
            <a:r>
              <a:rPr lang="bg-BG" sz="1600" dirty="0" err="1"/>
              <a:t>кампуса</a:t>
            </a:r>
            <a:r>
              <a:rPr lang="bg-BG" sz="1600" dirty="0"/>
              <a:t> с тристепенно меню и напитки.</a:t>
            </a:r>
          </a:p>
          <a:p>
            <a:endParaRPr lang="bg-BG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6032">
            <a:off x="5979214" y="1630716"/>
            <a:ext cx="2412813" cy="3217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29778">
            <a:off x="249929" y="4261455"/>
            <a:ext cx="2701503" cy="20261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4699">
            <a:off x="1469204" y="1734829"/>
            <a:ext cx="4515368" cy="2555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9453">
            <a:off x="3069172" y="4333453"/>
            <a:ext cx="3997118" cy="2127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2758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8694" y="44624"/>
            <a:ext cx="2467744" cy="393224"/>
          </a:xfrm>
        </p:spPr>
        <p:txBody>
          <a:bodyPr>
            <a:normAutofit fontScale="85000" lnSpcReduction="10000"/>
          </a:bodyPr>
          <a:lstStyle/>
          <a:p>
            <a:pPr marL="0" indent="0" algn="r">
              <a:spcBef>
                <a:spcPct val="0"/>
              </a:spcBef>
              <a:buSzPct val="128000"/>
              <a:buNone/>
            </a:pPr>
            <a:r>
              <a:rPr lang="bg-BG" sz="2400" b="1" dirty="0">
                <a:solidFill>
                  <a:schemeClr val="tx1"/>
                </a:solidFill>
                <a:effectLst/>
              </a:rPr>
              <a:t>Време за отдих…</a:t>
            </a:r>
            <a:endParaRPr lang="en-US" sz="24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96" y="1412776"/>
            <a:ext cx="2310372" cy="30804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132" y="1568870"/>
            <a:ext cx="3630369" cy="223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610849"/>
            <a:ext cx="4176464" cy="21984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563" y="1412776"/>
            <a:ext cx="2755220" cy="15331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187" y="3933056"/>
            <a:ext cx="4785701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10777" y="54868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dirty="0"/>
              <a:t>През свободното си време участниците могат да ползват всички съоръжения в </a:t>
            </a:r>
            <a:r>
              <a:rPr lang="bg-BG" dirty="0" err="1"/>
              <a:t>кампуса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181" y="3068959"/>
            <a:ext cx="2665602" cy="1488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0677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1803824" cy="393991"/>
          </a:xfrm>
        </p:spPr>
        <p:txBody>
          <a:bodyPr/>
          <a:lstStyle/>
          <a:p>
            <a:pPr marL="0" indent="0">
              <a:buNone/>
            </a:pPr>
            <a:r>
              <a:rPr lang="bg-BG" sz="2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Транспорт</a:t>
            </a:r>
            <a:r>
              <a:rPr lang="bg-BG" dirty="0"/>
              <a:t/>
            </a:r>
            <a:br>
              <a:rPr lang="bg-BG" dirty="0"/>
            </a:br>
            <a:r>
              <a:rPr lang="bg-BG" dirty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1" y="3820579"/>
            <a:ext cx="4681959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929863"/>
            <a:ext cx="3263158" cy="244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1520" y="1064853"/>
            <a:ext cx="856895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bg-BG" sz="1600" dirty="0" err="1"/>
              <a:t>Мobility</a:t>
            </a:r>
            <a:r>
              <a:rPr lang="ru-RU" altLang="bg-BG" sz="1600" dirty="0"/>
              <a:t> </a:t>
            </a:r>
            <a:r>
              <a:rPr lang="en-US" altLang="bg-BG" sz="1600" dirty="0"/>
              <a:t>F</a:t>
            </a:r>
            <a:r>
              <a:rPr lang="ru-RU" altLang="bg-BG" sz="1600" dirty="0" err="1"/>
              <a:t>riends</a:t>
            </a:r>
            <a:r>
              <a:rPr lang="ru-RU" altLang="bg-BG" sz="1600" dirty="0"/>
              <a:t> </a:t>
            </a:r>
            <a:r>
              <a:rPr lang="ru-RU" altLang="bg-BG" sz="1600" dirty="0" err="1"/>
              <a:t>разполага</a:t>
            </a:r>
            <a:r>
              <a:rPr lang="ru-RU" altLang="bg-BG" sz="1600" dirty="0"/>
              <a:t> с </a:t>
            </a:r>
            <a:r>
              <a:rPr lang="ru-RU" altLang="bg-BG" sz="1600" dirty="0" err="1"/>
              <a:t>автобуси</a:t>
            </a:r>
            <a:r>
              <a:rPr lang="ru-RU" altLang="bg-BG" sz="1600" dirty="0"/>
              <a:t>, </a:t>
            </a:r>
            <a:r>
              <a:rPr lang="ru-RU" altLang="bg-BG" sz="1600" dirty="0" err="1"/>
              <a:t>микробуси</a:t>
            </a:r>
            <a:r>
              <a:rPr lang="ru-RU" altLang="bg-BG" sz="1600" dirty="0"/>
              <a:t> и леки коли и </a:t>
            </a:r>
            <a:r>
              <a:rPr lang="ru-RU" altLang="bg-BG" sz="1600" dirty="0" err="1"/>
              <a:t>организира</a:t>
            </a:r>
            <a:r>
              <a:rPr lang="ru-RU" altLang="bg-BG" sz="1600" dirty="0"/>
              <a:t> трансфер от/до:</a:t>
            </a:r>
          </a:p>
          <a:p>
            <a:endParaRPr lang="ru-RU" altLang="bg-BG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bg-BG" sz="1600" dirty="0"/>
              <a:t>Португалските летища в Порто, Лисабон, Фаро, Фуншал и испанските летища като Виго, Сантяго де Компостела, Севиля или Мадрид. </a:t>
            </a:r>
            <a:r>
              <a:rPr lang="bg-BG" altLang="bg-BG" sz="1600" dirty="0"/>
              <a:t>Подробна информация относно датата, часа и мястото на пристигане се изисква най- малко 10дни предварително.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bg-BG" sz="1600" dirty="0"/>
              <a:t>Работните места на участниците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bg-BG" sz="1600" dirty="0" err="1"/>
              <a:t>Всякакъв</a:t>
            </a:r>
            <a:r>
              <a:rPr lang="ru-RU" altLang="bg-BG" sz="1600" dirty="0"/>
              <a:t> друг </a:t>
            </a:r>
            <a:r>
              <a:rPr lang="ru-RU" altLang="bg-BG" sz="1600" dirty="0" err="1"/>
              <a:t>вътрешен</a:t>
            </a:r>
            <a:r>
              <a:rPr lang="ru-RU" altLang="bg-BG" sz="1600" dirty="0"/>
              <a:t> транспорт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bg-BG" altLang="bg-BG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088" y="126956"/>
            <a:ext cx="645833" cy="5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58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9014"/>
            <a:ext cx="3517776" cy="424984"/>
          </a:xfrm>
        </p:spPr>
        <p:txBody>
          <a:bodyPr/>
          <a:lstStyle/>
          <a:p>
            <a:pPr marL="0" indent="0">
              <a:buNone/>
            </a:pPr>
            <a:r>
              <a:rPr lang="bg-BG" sz="2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Екскурзионна програма</a:t>
            </a:r>
            <a:endParaRPr lang="en-US" sz="2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79512" y="692696"/>
            <a:ext cx="7704856" cy="172819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1600" b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Mobility Friends </a:t>
            </a:r>
            <a:r>
              <a:rPr lang="bg-BG" sz="1600" b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организира културни програми, включващи посещения на различни градове в Португалия и Испания.</a:t>
            </a:r>
            <a:endParaRPr lang="en-US" sz="1600" b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14" y="1779536"/>
            <a:ext cx="2843808" cy="1900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87" y="4077072"/>
            <a:ext cx="4248472" cy="26427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77072"/>
            <a:ext cx="4090651" cy="26555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477" y="1772953"/>
            <a:ext cx="3145963" cy="1900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85699"/>
            <a:ext cx="2773355" cy="1866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3807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0FE53-C1E9-4429-8FFC-09CBEB4DA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54221"/>
            <a:ext cx="2106352" cy="720080"/>
          </a:xfrm>
        </p:spPr>
        <p:txBody>
          <a:bodyPr/>
          <a:lstStyle/>
          <a:p>
            <a:pPr marL="0" indent="0">
              <a:buNone/>
            </a:pPr>
            <a:r>
              <a:rPr lang="bg-BG" sz="2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Мониторинг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56FB28-36EB-479E-A7C8-869AC2DF61A3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>
          <a:xfrm>
            <a:off x="323528" y="1001422"/>
            <a:ext cx="7992888" cy="3475037"/>
          </a:xfrm>
        </p:spPr>
        <p:txBody>
          <a:bodyPr>
            <a:normAutofit/>
          </a:bodyPr>
          <a:lstStyle/>
          <a:p>
            <a:pPr marL="0" indent="0" algn="just" eaLnBrk="1" hangingPunct="1">
              <a:buFontTx/>
              <a:buNone/>
              <a:defRPr/>
            </a:pPr>
            <a:r>
              <a:rPr lang="ru-RU" altLang="bg-BG" sz="1600" dirty="0">
                <a:solidFill>
                  <a:schemeClr val="tx1"/>
                </a:solidFill>
              </a:rPr>
              <a:t>„Mobility friends” организира редовни срещи и индивидуални дискусии с участници с цел успешен мониторинг на развитието на програмата и решаването на проблеми, които може да възникнат. Срещите са както следва: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r>
              <a:rPr lang="ru-RU" altLang="bg-BG" sz="1600" dirty="0">
                <a:solidFill>
                  <a:schemeClr val="tx1"/>
                </a:solidFill>
              </a:rPr>
              <a:t> Встъпителна, въвеждаща среща;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r>
              <a:rPr lang="en-US" altLang="bg-BG" sz="1600" dirty="0">
                <a:solidFill>
                  <a:schemeClr val="tx1"/>
                </a:solidFill>
              </a:rPr>
              <a:t> </a:t>
            </a:r>
            <a:r>
              <a:rPr lang="ru-RU" altLang="bg-BG" sz="1600" dirty="0">
                <a:solidFill>
                  <a:schemeClr val="tx1"/>
                </a:solidFill>
              </a:rPr>
              <a:t>По време на стажа регулярно се организират общи срещи;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r>
              <a:rPr lang="ru-RU" altLang="bg-BG" sz="1600" dirty="0">
                <a:solidFill>
                  <a:schemeClr val="tx1"/>
                </a:solidFill>
              </a:rPr>
              <a:t> Индивидуалните дискусии за решаване на възникнали проблеми се организират според нуждите на участниците;</a:t>
            </a:r>
          </a:p>
          <a:p>
            <a:pPr algn="just" eaLnBrk="1" hangingPunct="1"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r>
              <a:rPr lang="ru-RU" altLang="bg-BG" sz="1600" dirty="0">
                <a:solidFill>
                  <a:schemeClr val="tx1"/>
                </a:solidFill>
              </a:rPr>
              <a:t> Последната среща за оценка се състои в края на престоя на участниците в Португалия.</a:t>
            </a:r>
          </a:p>
          <a:p>
            <a:pPr marL="0" indent="0" algn="ctr" eaLnBrk="1" hangingPunct="1">
              <a:buFontTx/>
              <a:buNone/>
              <a:defRPr/>
            </a:pPr>
            <a:endParaRPr lang="es-ES" altLang="bg-BG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43D2BD76-2637-47F4-9DC8-86D74BC5F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955" y="4503580"/>
            <a:ext cx="2808312" cy="2093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3300DAB-63A1-429A-8964-94CAC205C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185" y="4503580"/>
            <a:ext cx="2808312" cy="2093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104072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390</TotalTime>
  <Words>467</Words>
  <Application>Microsoft Office PowerPoint</Application>
  <PresentationFormat>Презентация на цял екран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11</vt:i4>
      </vt:variant>
    </vt:vector>
  </HeadingPairs>
  <TitlesOfParts>
    <vt:vector size="17" baseType="lpstr">
      <vt:lpstr>Arial</vt:lpstr>
      <vt:lpstr>Calibri</vt:lpstr>
      <vt:lpstr>Georgia</vt:lpstr>
      <vt:lpstr>Trebuchet MS</vt:lpstr>
      <vt:lpstr>Wingdings</vt:lpstr>
      <vt:lpstr>Slipstream</vt:lpstr>
      <vt:lpstr>Презентация на PowerPoint</vt:lpstr>
      <vt:lpstr>Кампусът</vt:lpstr>
      <vt:lpstr>Презентация на PowerPoint</vt:lpstr>
      <vt:lpstr>Спалните помещения…</vt:lpstr>
      <vt:lpstr>Изхранване….</vt:lpstr>
      <vt:lpstr>Презентация на PowerPoint</vt:lpstr>
      <vt:lpstr>Транспорт  </vt:lpstr>
      <vt:lpstr>Екскурзионна програма</vt:lpstr>
      <vt:lpstr>Мониторинг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Усвояване на ключови компетентности и умения по специалности “Промишлена електроника” и “Електрообзавеждане на производството” чрез практика в реална среда</dc:title>
  <dc:creator>Asya Kocheva</dc:creator>
  <cp:lastModifiedBy>HP</cp:lastModifiedBy>
  <cp:revision>80</cp:revision>
  <dcterms:created xsi:type="dcterms:W3CDTF">2018-12-11T14:53:01Z</dcterms:created>
  <dcterms:modified xsi:type="dcterms:W3CDTF">2021-03-04T10:58:37Z</dcterms:modified>
</cp:coreProperties>
</file>